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337" r:id="rId3"/>
    <p:sldId id="338" r:id="rId4"/>
    <p:sldId id="339" r:id="rId5"/>
    <p:sldId id="340" r:id="rId6"/>
    <p:sldId id="341" r:id="rId7"/>
    <p:sldId id="342" r:id="rId8"/>
    <p:sldId id="343" r:id="rId9"/>
    <p:sldId id="344" r:id="rId10"/>
    <p:sldId id="345" r:id="rId11"/>
    <p:sldId id="346" r:id="rId12"/>
    <p:sldId id="347" r:id="rId13"/>
    <p:sldId id="348" r:id="rId14"/>
    <p:sldId id="349" r:id="rId15"/>
    <p:sldId id="350" r:id="rId16"/>
    <p:sldId id="351" r:id="rId17"/>
    <p:sldId id="352" r:id="rId18"/>
    <p:sldId id="353" r:id="rId19"/>
    <p:sldId id="354" r:id="rId20"/>
    <p:sldId id="355" r:id="rId21"/>
    <p:sldId id="356" r:id="rId22"/>
    <p:sldId id="357" r:id="rId23"/>
    <p:sldId id="358" r:id="rId24"/>
    <p:sldId id="359" r:id="rId25"/>
    <p:sldId id="360" r:id="rId26"/>
    <p:sldId id="361" r:id="rId27"/>
    <p:sldId id="362" r:id="rId28"/>
    <p:sldId id="363" r:id="rId29"/>
    <p:sldId id="364" r:id="rId30"/>
    <p:sldId id="365" r:id="rId31"/>
    <p:sldId id="366" r:id="rId32"/>
    <p:sldId id="367" r:id="rId33"/>
    <p:sldId id="368" r:id="rId34"/>
    <p:sldId id="369" r:id="rId35"/>
    <p:sldId id="370" r:id="rId36"/>
    <p:sldId id="371" r:id="rId37"/>
  </p:sldIdLst>
  <p:sldSz cx="9144000" cy="6858000" type="screen4x3"/>
  <p:notesSz cx="6858000" cy="9144000"/>
  <p:defaultTextStyle>
    <a:defPPr>
      <a:defRPr lang="en-US"/>
    </a:defPPr>
    <a:lvl1pPr algn="l" rtl="0" fontAlgn="base">
      <a:spcBef>
        <a:spcPct val="0"/>
      </a:spcBef>
      <a:spcAft>
        <a:spcPct val="0"/>
      </a:spcAft>
      <a:defRPr sz="2800" b="1" kern="1200">
        <a:solidFill>
          <a:schemeClr val="bg1"/>
        </a:solidFill>
        <a:latin typeface="Tahoma" pitchFamily="34" charset="0"/>
        <a:ea typeface="+mn-ea"/>
        <a:cs typeface="Arial" charset="0"/>
      </a:defRPr>
    </a:lvl1pPr>
    <a:lvl2pPr marL="457200" algn="l" rtl="0" fontAlgn="base">
      <a:spcBef>
        <a:spcPct val="0"/>
      </a:spcBef>
      <a:spcAft>
        <a:spcPct val="0"/>
      </a:spcAft>
      <a:defRPr sz="2800" b="1" kern="1200">
        <a:solidFill>
          <a:schemeClr val="bg1"/>
        </a:solidFill>
        <a:latin typeface="Tahoma" pitchFamily="34" charset="0"/>
        <a:ea typeface="+mn-ea"/>
        <a:cs typeface="Arial" charset="0"/>
      </a:defRPr>
    </a:lvl2pPr>
    <a:lvl3pPr marL="914400" algn="l" rtl="0" fontAlgn="base">
      <a:spcBef>
        <a:spcPct val="0"/>
      </a:spcBef>
      <a:spcAft>
        <a:spcPct val="0"/>
      </a:spcAft>
      <a:defRPr sz="2800" b="1" kern="1200">
        <a:solidFill>
          <a:schemeClr val="bg1"/>
        </a:solidFill>
        <a:latin typeface="Tahoma" pitchFamily="34" charset="0"/>
        <a:ea typeface="+mn-ea"/>
        <a:cs typeface="Arial" charset="0"/>
      </a:defRPr>
    </a:lvl3pPr>
    <a:lvl4pPr marL="1371600" algn="l" rtl="0" fontAlgn="base">
      <a:spcBef>
        <a:spcPct val="0"/>
      </a:spcBef>
      <a:spcAft>
        <a:spcPct val="0"/>
      </a:spcAft>
      <a:defRPr sz="2800" b="1" kern="1200">
        <a:solidFill>
          <a:schemeClr val="bg1"/>
        </a:solidFill>
        <a:latin typeface="Tahoma" pitchFamily="34" charset="0"/>
        <a:ea typeface="+mn-ea"/>
        <a:cs typeface="Arial" charset="0"/>
      </a:defRPr>
    </a:lvl4pPr>
    <a:lvl5pPr marL="1828800" algn="l" rtl="0" fontAlgn="base">
      <a:spcBef>
        <a:spcPct val="0"/>
      </a:spcBef>
      <a:spcAft>
        <a:spcPct val="0"/>
      </a:spcAft>
      <a:defRPr sz="2800" b="1" kern="1200">
        <a:solidFill>
          <a:schemeClr val="bg1"/>
        </a:solidFill>
        <a:latin typeface="Tahoma" pitchFamily="34" charset="0"/>
        <a:ea typeface="+mn-ea"/>
        <a:cs typeface="Arial" charset="0"/>
      </a:defRPr>
    </a:lvl5pPr>
    <a:lvl6pPr marL="2286000" algn="l" defTabSz="914400" rtl="0" eaLnBrk="1" latinLnBrk="0" hangingPunct="1">
      <a:defRPr sz="2800" b="1" kern="1200">
        <a:solidFill>
          <a:schemeClr val="bg1"/>
        </a:solidFill>
        <a:latin typeface="Tahoma" pitchFamily="34" charset="0"/>
        <a:ea typeface="+mn-ea"/>
        <a:cs typeface="Arial" charset="0"/>
      </a:defRPr>
    </a:lvl6pPr>
    <a:lvl7pPr marL="2743200" algn="l" defTabSz="914400" rtl="0" eaLnBrk="1" latinLnBrk="0" hangingPunct="1">
      <a:defRPr sz="2800" b="1" kern="1200">
        <a:solidFill>
          <a:schemeClr val="bg1"/>
        </a:solidFill>
        <a:latin typeface="Tahoma" pitchFamily="34" charset="0"/>
        <a:ea typeface="+mn-ea"/>
        <a:cs typeface="Arial" charset="0"/>
      </a:defRPr>
    </a:lvl7pPr>
    <a:lvl8pPr marL="3200400" algn="l" defTabSz="914400" rtl="0" eaLnBrk="1" latinLnBrk="0" hangingPunct="1">
      <a:defRPr sz="2800" b="1" kern="1200">
        <a:solidFill>
          <a:schemeClr val="bg1"/>
        </a:solidFill>
        <a:latin typeface="Tahoma" pitchFamily="34" charset="0"/>
        <a:ea typeface="+mn-ea"/>
        <a:cs typeface="Arial" charset="0"/>
      </a:defRPr>
    </a:lvl8pPr>
    <a:lvl9pPr marL="3657600" algn="l" defTabSz="914400" rtl="0" eaLnBrk="1" latinLnBrk="0" hangingPunct="1">
      <a:defRPr sz="2800" b="1" kern="1200">
        <a:solidFill>
          <a:schemeClr val="bg1"/>
        </a:solidFill>
        <a:latin typeface="Tahom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33"/>
    <a:srgbClr val="FFFF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390"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009012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03017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0358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43430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66382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43883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96585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4204017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3036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82878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85210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rtl="0" eaLnBrk="0" fontAlgn="base" hangingPunct="0">
        <a:spcBef>
          <a:spcPct val="0"/>
        </a:spcBef>
        <a:spcAft>
          <a:spcPct val="0"/>
        </a:spcAft>
        <a:defRPr sz="2800" b="1">
          <a:solidFill>
            <a:schemeClr val="bg1"/>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2pPr>
      <a:lvl3pPr algn="l" rtl="0" eaLnBrk="0" fontAlgn="base" hangingPunct="0">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3pPr>
      <a:lvl4pPr algn="l" rtl="0" eaLnBrk="0" fontAlgn="base" hangingPunct="0">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4pPr>
      <a:lvl5pPr algn="l" rtl="0" eaLnBrk="0" fontAlgn="base" hangingPunct="0">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5pPr>
      <a:lvl6pPr marL="457200" algn="l" rtl="0" fontAlgn="base">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6pPr>
      <a:lvl7pPr marL="914400" algn="l" rtl="0" fontAlgn="base">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7pPr>
      <a:lvl8pPr marL="1371600" algn="l" rtl="0" fontAlgn="base">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8pPr>
      <a:lvl9pPr marL="1828800" algn="l" rtl="0" fontAlgn="base">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Text Box 3"/>
          <p:cNvSpPr txBox="1">
            <a:spLocks noChangeArrowheads="1"/>
          </p:cNvSpPr>
          <p:nvPr/>
        </p:nvSpPr>
        <p:spPr bwMode="auto">
          <a:xfrm>
            <a:off x="0" y="0"/>
            <a:ext cx="9144000" cy="95410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algn="ctr"/>
            <a:r>
              <a:rPr lang="en-US" dirty="0"/>
              <a:t>THE LIFE OF CHRIST</a:t>
            </a:r>
          </a:p>
          <a:p>
            <a:pPr algn="ctr"/>
            <a:r>
              <a:rPr lang="en-US" dirty="0"/>
              <a:t>PART 8</a:t>
            </a:r>
          </a:p>
        </p:txBody>
      </p: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0" y="0"/>
            <a:ext cx="9144000" cy="181588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eaLnBrk="1" hangingPunct="1"/>
            <a:r>
              <a:rPr lang="en-US" dirty="0"/>
              <a:t>I have already shown in previous lessons that Jesus had to be born before 4. B.C., which would make impossible for John and Jesus to begin their ministry in A.D. 29. </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0" y="0"/>
            <a:ext cx="9144000" cy="224676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eaLnBrk="1" hangingPunct="1"/>
            <a:r>
              <a:rPr lang="en-US" dirty="0" smtClean="0"/>
              <a:t>When </a:t>
            </a:r>
            <a:r>
              <a:rPr lang="en-US" dirty="0"/>
              <a:t>we use Jesus’ approximate birth year along with Luke counting Tiberius’ reign starting from A.D. 11, we arrive at the approximate date of A.D. 26, which means that the church was established in A.D. 30 instead of A.D. 33. </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0" y="0"/>
            <a:ext cx="9144000" cy="310854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Also, in John 2:20, Jesus was at the beginning of His ministry, when the Jews make the statement that the temple has been under construction for 46 years. According to Josephus and other historians, Herod began the construction around 20-19 B.C. If you add 46 years to that, you end up at A.D. 26-27.  </a:t>
            </a:r>
          </a:p>
        </p:txBody>
      </p: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0" y="0"/>
            <a:ext cx="9144000" cy="440120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Luke 3:3 And he went into all the region around the Jordan, preaching a baptism of repentance for the remission of sins,  </a:t>
            </a:r>
            <a:r>
              <a:rPr lang="en-US" baseline="30000" dirty="0"/>
              <a:t>4</a:t>
            </a:r>
            <a:r>
              <a:rPr lang="en-US" dirty="0"/>
              <a:t> as it is written in the book of the words of Isaiah the prophet, saying: "The voice of one crying in the wilderness: 'Prepare the way of the LORD; Make His paths straight.  </a:t>
            </a:r>
            <a:r>
              <a:rPr lang="en-US" baseline="30000" dirty="0"/>
              <a:t>5</a:t>
            </a:r>
            <a:r>
              <a:rPr lang="en-US" dirty="0"/>
              <a:t> Every valley shall be filled And every mountain and hill brought low; The crooked places shall be made straight And the rough ways smooth;  </a:t>
            </a:r>
            <a:r>
              <a:rPr lang="en-US" baseline="30000" dirty="0"/>
              <a:t>6</a:t>
            </a:r>
            <a:r>
              <a:rPr lang="en-US" dirty="0"/>
              <a:t> And all flesh shall see the salvation of God.' "</a:t>
            </a:r>
          </a:p>
        </p:txBody>
      </p: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0" y="0"/>
            <a:ext cx="9144000" cy="5238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eaLnBrk="1" hangingPunct="1"/>
            <a:endParaRPr lang="en-US"/>
          </a:p>
        </p:txBody>
      </p:sp>
      <p:pic>
        <p:nvPicPr>
          <p:cNvPr id="3" name="Picture 4" descr="Conquest.gif                                                   0006A618&#10;StarMax HD                     B07CA13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 y="152400"/>
            <a:ext cx="8458200" cy="5495925"/>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p:nvPr/>
        </p:nvSpPr>
        <p:spPr bwMode="auto">
          <a:xfrm>
            <a:off x="4010891" y="1981200"/>
            <a:ext cx="1905000" cy="2133600"/>
          </a:xfrm>
          <a:prstGeom prst="ellipse">
            <a:avLst/>
          </a:prstGeom>
          <a:solidFill>
            <a:schemeClr val="bg1">
              <a:alpha val="41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bg1"/>
              </a:solidFill>
              <a:effectLst/>
              <a:latin typeface="Tahoma" pitchFamily="34" charset="0"/>
              <a:cs typeface="Arial" charset="0"/>
            </a:endParaRPr>
          </a:p>
        </p:txBody>
      </p: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0" y="0"/>
            <a:ext cx="9144000" cy="310854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sz="2000" dirty="0"/>
              <a:t>,  </a:t>
            </a:r>
            <a:r>
              <a:rPr lang="en-US" sz="2000" baseline="30000" dirty="0"/>
              <a:t>4</a:t>
            </a:r>
            <a:r>
              <a:rPr lang="en-US" sz="2000" dirty="0"/>
              <a:t> as it is written in the book of the words of Isaiah the prophet, saying: "The voice of one crying in the wilderness: 'Prepare the way of the LORD; Make His paths straight.  </a:t>
            </a:r>
            <a:r>
              <a:rPr lang="en-US" sz="2000" baseline="30000" dirty="0"/>
              <a:t>5</a:t>
            </a:r>
            <a:r>
              <a:rPr lang="en-US" sz="2000" dirty="0"/>
              <a:t> Every valley shall be filled And every mountain and hill brought low; The crooked places shall be made straight And the rough ways smooth;  </a:t>
            </a:r>
            <a:r>
              <a:rPr lang="en-US" sz="2000" baseline="30000" dirty="0"/>
              <a:t>6</a:t>
            </a:r>
            <a:r>
              <a:rPr lang="en-US" sz="2000" dirty="0"/>
              <a:t> And all flesh shall see the salvation of God.' </a:t>
            </a:r>
            <a:r>
              <a:rPr lang="en-US" sz="2000" dirty="0" smtClean="0"/>
              <a:t>“</a:t>
            </a:r>
          </a:p>
          <a:p>
            <a:endParaRPr lang="en-US" sz="2000" dirty="0"/>
          </a:p>
          <a:p>
            <a:r>
              <a:rPr lang="en-US" dirty="0"/>
              <a:t>Verses 4 – 6 contains two quotes from Isa.40:3-4 and </a:t>
            </a:r>
            <a:r>
              <a:rPr lang="en-US" dirty="0" smtClean="0"/>
              <a:t>52:10.</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3886200" y="0"/>
            <a:ext cx="5257800" cy="526297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Matthew 3:4 And John himself was clothed in camel's hair, with a leather belt around his waist; and his food was locusts and wild honey.  </a:t>
            </a:r>
            <a:r>
              <a:rPr lang="en-US" baseline="30000" dirty="0"/>
              <a:t>5</a:t>
            </a:r>
            <a:r>
              <a:rPr lang="en-US" dirty="0"/>
              <a:t> Then Jerusalem, all Judea, and all the region around the Jordan went out to him  </a:t>
            </a:r>
            <a:r>
              <a:rPr lang="en-US" baseline="30000" dirty="0"/>
              <a:t>6</a:t>
            </a:r>
            <a:r>
              <a:rPr lang="en-US" dirty="0"/>
              <a:t> and were baptized by him in the Jordan, confessing their sins.</a:t>
            </a:r>
          </a:p>
        </p:txBody>
      </p:sp>
      <p:pic>
        <p:nvPicPr>
          <p:cNvPr id="1026" name="Picture 2" descr="http://i292.photobucket.com/albums/mm27/iam733_photos/1-JOHN-PREACH-HAND-OUTWAR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56" y="152400"/>
            <a:ext cx="3817144" cy="4267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0" y="0"/>
            <a:ext cx="9144000" cy="483209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Luke 3:7 Then he said to the multitudes that came out to be baptized by him, "Brood of vipers! Who warned you to flee from the wrath to come?  </a:t>
            </a:r>
            <a:r>
              <a:rPr lang="en-US" baseline="30000" dirty="0"/>
              <a:t>8</a:t>
            </a:r>
            <a:r>
              <a:rPr lang="en-US" dirty="0"/>
              <a:t> "Therefore bear fruits worthy of repentance, and do not begin to say to yourselves, 'We have Abraham as </a:t>
            </a:r>
            <a:r>
              <a:rPr lang="en-US" i="1" dirty="0"/>
              <a:t>our </a:t>
            </a:r>
            <a:r>
              <a:rPr lang="en-US" dirty="0"/>
              <a:t>father.' For I say to you that God is able to raise up children to Abraham from these stones.  </a:t>
            </a:r>
            <a:r>
              <a:rPr lang="en-US" baseline="30000" dirty="0"/>
              <a:t>9</a:t>
            </a:r>
            <a:r>
              <a:rPr lang="en-US" dirty="0"/>
              <a:t> "And even now the ax is laid to the root of the trees. Therefore every tree which does not bear good fruit is cut down and thrown into the fire."</a:t>
            </a:r>
          </a:p>
        </p:txBody>
      </p: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0" y="0"/>
            <a:ext cx="9144000" cy="138499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Luke 7:30 But the Pharisees and lawyers rejected the will of God for themselves, not having been baptized by him.</a:t>
            </a:r>
          </a:p>
        </p:txBody>
      </p: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0" y="0"/>
            <a:ext cx="9144000" cy="181588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2 Corinthians 5:10 For we must all appear before the judgment seat of Christ, that each one may receive the things </a:t>
            </a:r>
            <a:r>
              <a:rPr lang="en-US" i="1" dirty="0"/>
              <a:t>done </a:t>
            </a:r>
            <a:r>
              <a:rPr lang="en-US" dirty="0"/>
              <a:t>in the body, according to what he has done, whether good or bad.</a:t>
            </a:r>
          </a:p>
        </p:txBody>
      </p: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0" y="0"/>
            <a:ext cx="9144000" cy="95410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Mark 1:1The beginning of the gospel of Jesus Christ, the Son of God.</a:t>
            </a:r>
          </a:p>
        </p:txBody>
      </p: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0" y="0"/>
            <a:ext cx="9144000" cy="353943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Hebrews 4:12 For the word of God </a:t>
            </a:r>
            <a:r>
              <a:rPr lang="en-US" i="1" dirty="0"/>
              <a:t>is </a:t>
            </a:r>
            <a:r>
              <a:rPr lang="en-US" dirty="0"/>
              <a:t>living and powerful, and sharper than any two-edged sword, piercing even to the division of soul and spirit, and of joints and marrow, and is a discerner of the thoughts and intents of the heart.  </a:t>
            </a:r>
            <a:r>
              <a:rPr lang="en-US" baseline="30000" dirty="0"/>
              <a:t>13</a:t>
            </a:r>
            <a:r>
              <a:rPr lang="en-US" dirty="0"/>
              <a:t> And there is no creature hidden from His sight, but all things </a:t>
            </a:r>
            <a:r>
              <a:rPr lang="en-US" i="1" dirty="0"/>
              <a:t>are </a:t>
            </a:r>
            <a:r>
              <a:rPr lang="en-US" dirty="0"/>
              <a:t>naked and open to the eyes of Him to whom we </a:t>
            </a:r>
            <a:r>
              <a:rPr lang="en-US" i="1" dirty="0"/>
              <a:t>must give </a:t>
            </a:r>
            <a:r>
              <a:rPr lang="en-US" dirty="0"/>
              <a:t>account.</a:t>
            </a:r>
          </a:p>
        </p:txBody>
      </p: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0" y="0"/>
            <a:ext cx="9144000" cy="526297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Luke 3:10 So the people asked him, saying, "What shall we do then?"  </a:t>
            </a:r>
            <a:r>
              <a:rPr lang="en-US" baseline="30000" dirty="0"/>
              <a:t>11</a:t>
            </a:r>
            <a:r>
              <a:rPr lang="en-US" dirty="0"/>
              <a:t> He answered and said to them, "He who has two tunics, let him give to him who has none; and he who has food, let him do likewise."  </a:t>
            </a:r>
            <a:r>
              <a:rPr lang="en-US" baseline="30000" dirty="0"/>
              <a:t>12</a:t>
            </a:r>
            <a:r>
              <a:rPr lang="en-US" dirty="0"/>
              <a:t> Then tax collectors also came to be baptized, and said to him, "Teacher, what shall we do?"  </a:t>
            </a:r>
            <a:r>
              <a:rPr lang="en-US" baseline="30000" dirty="0"/>
              <a:t>13</a:t>
            </a:r>
            <a:r>
              <a:rPr lang="en-US" dirty="0"/>
              <a:t> And he said to them, "Collect no more than what is appointed for you."  </a:t>
            </a:r>
            <a:r>
              <a:rPr lang="en-US" baseline="30000" dirty="0"/>
              <a:t>14</a:t>
            </a:r>
            <a:r>
              <a:rPr lang="en-US" dirty="0"/>
              <a:t> Likewise the soldiers asked him, saying, "And what shall we do?" So he said to them, "Do not intimidate anyone or accuse falsely, and be content with your wages."</a:t>
            </a:r>
          </a:p>
        </p:txBody>
      </p: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0" y="0"/>
            <a:ext cx="9144000" cy="483209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Luke 3:15 Now as the people were in expectation, and all reasoned in their hearts about John, whether he was the Christ </a:t>
            </a:r>
            <a:r>
              <a:rPr lang="en-US" i="1" dirty="0"/>
              <a:t>or </a:t>
            </a:r>
            <a:r>
              <a:rPr lang="en-US" dirty="0"/>
              <a:t>not,  </a:t>
            </a:r>
            <a:r>
              <a:rPr lang="en-US" baseline="30000" dirty="0"/>
              <a:t>16</a:t>
            </a:r>
            <a:r>
              <a:rPr lang="en-US" dirty="0"/>
              <a:t> John answered, saying to all, "I indeed baptize you with water; but One mightier than I is coming, whose sandal strap I am not worthy to loose. He will baptize you with the Holy Spirit and fire.  </a:t>
            </a:r>
            <a:r>
              <a:rPr lang="en-US" baseline="30000" dirty="0"/>
              <a:t>17</a:t>
            </a:r>
            <a:r>
              <a:rPr lang="en-US" dirty="0"/>
              <a:t> "His winnowing fan </a:t>
            </a:r>
            <a:r>
              <a:rPr lang="en-US" i="1" dirty="0"/>
              <a:t>is </a:t>
            </a:r>
            <a:r>
              <a:rPr lang="en-US" dirty="0"/>
              <a:t>in His hand, and He will thoroughly clean out His threshing floor, and gather the wheat into His barn; but the chaff He will burn with unquenchable fire."</a:t>
            </a:r>
          </a:p>
        </p:txBody>
      </p: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0" y="0"/>
            <a:ext cx="9144000" cy="267765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John talks about three different baptisms. </a:t>
            </a:r>
            <a:endParaRPr lang="en-US" dirty="0" smtClean="0"/>
          </a:p>
          <a:p>
            <a:endParaRPr lang="en-US" dirty="0"/>
          </a:p>
          <a:p>
            <a:pPr marL="514350" indent="-514350">
              <a:buAutoNum type="arabicPeriod"/>
            </a:pPr>
            <a:r>
              <a:rPr lang="en-US" dirty="0" smtClean="0"/>
              <a:t>Water baptism</a:t>
            </a:r>
          </a:p>
          <a:p>
            <a:pPr marL="514350" indent="-514350">
              <a:buAutoNum type="arabicPeriod"/>
            </a:pPr>
            <a:r>
              <a:rPr lang="en-US" dirty="0" smtClean="0"/>
              <a:t>Holy Spirit baptism </a:t>
            </a:r>
            <a:r>
              <a:rPr lang="en-US" dirty="0" err="1"/>
              <a:t>Lk</a:t>
            </a:r>
            <a:r>
              <a:rPr lang="en-US" dirty="0"/>
              <a:t>. 24:49; Acts </a:t>
            </a:r>
            <a:r>
              <a:rPr lang="en-US" dirty="0" smtClean="0"/>
              <a:t>1:8; </a:t>
            </a:r>
            <a:r>
              <a:rPr lang="en-US" dirty="0"/>
              <a:t>Acts 1:26 – </a:t>
            </a:r>
            <a:r>
              <a:rPr lang="en-US" dirty="0" smtClean="0"/>
              <a:t>2:4; </a:t>
            </a:r>
            <a:r>
              <a:rPr lang="en-US" dirty="0"/>
              <a:t>Acts </a:t>
            </a:r>
            <a:r>
              <a:rPr lang="en-US" dirty="0" smtClean="0"/>
              <a:t>2:38-39; </a:t>
            </a:r>
            <a:r>
              <a:rPr lang="en-US" dirty="0"/>
              <a:t>Acts </a:t>
            </a:r>
            <a:r>
              <a:rPr lang="en-US" dirty="0" smtClean="0"/>
              <a:t>2:38-39</a:t>
            </a:r>
            <a:endParaRPr lang="en-US" dirty="0"/>
          </a:p>
          <a:p>
            <a:pPr marL="514350" indent="-514350">
              <a:buAutoNum type="arabicPeriod"/>
            </a:pPr>
            <a:r>
              <a:rPr lang="en-US" dirty="0"/>
              <a:t> </a:t>
            </a:r>
            <a:r>
              <a:rPr lang="en-US" dirty="0" smtClean="0"/>
              <a:t>Baptism of fire </a:t>
            </a:r>
            <a:r>
              <a:rPr lang="en-US" dirty="0"/>
              <a:t>Mt.25:41-46</a:t>
            </a:r>
            <a:endParaRPr lang="en-US" dirty="0" smtClean="0"/>
          </a:p>
        </p:txBody>
      </p: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0" y="0"/>
            <a:ext cx="9144000" cy="181588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smtClean="0"/>
              <a:t> </a:t>
            </a:r>
            <a:r>
              <a:rPr lang="en-US" baseline="30000" dirty="0"/>
              <a:t>17</a:t>
            </a:r>
            <a:r>
              <a:rPr lang="en-US" dirty="0"/>
              <a:t> "His winnowing fan </a:t>
            </a:r>
            <a:r>
              <a:rPr lang="en-US" i="1" dirty="0"/>
              <a:t>is </a:t>
            </a:r>
            <a:r>
              <a:rPr lang="en-US" dirty="0"/>
              <a:t>in His hand, and He will thoroughly clean out His threshing floor, and gather the wheat into His barn; but the chaff He will burn with unquenchable fire."</a:t>
            </a:r>
          </a:p>
        </p:txBody>
      </p: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0" y="0"/>
            <a:ext cx="9144000" cy="267765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Luke 3:18 And with many other exhortations he preached to the people.  </a:t>
            </a:r>
            <a:r>
              <a:rPr lang="en-US" baseline="30000" dirty="0"/>
              <a:t>19</a:t>
            </a:r>
            <a:r>
              <a:rPr lang="en-US" dirty="0"/>
              <a:t> But Herod the tetrarch, being rebuked by him concerning Herodias, his brother Philip's wife, and for all the evils which Herod had done,  </a:t>
            </a:r>
            <a:r>
              <a:rPr lang="en-US" baseline="30000" dirty="0"/>
              <a:t>20</a:t>
            </a:r>
            <a:r>
              <a:rPr lang="en-US" dirty="0"/>
              <a:t> also added this, above all, that he shut John up in prison.</a:t>
            </a:r>
          </a:p>
        </p:txBody>
      </p: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0" y="0"/>
            <a:ext cx="9144000" cy="397031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Acts 5:41  So they departed from the presence of the council, rejoicing that they were counted worthy to suffer shame for His name.</a:t>
            </a:r>
          </a:p>
          <a:p>
            <a:r>
              <a:rPr lang="en-US" dirty="0"/>
              <a:t> </a:t>
            </a:r>
            <a:endParaRPr lang="en-US" dirty="0" smtClean="0"/>
          </a:p>
          <a:p>
            <a:r>
              <a:rPr lang="en-US" dirty="0"/>
              <a:t>Matthew 10:28   "And do not fear those who kill the body but cannot kill the soul. But rather fear Him who is able to destroy both soul and body in hell.</a:t>
            </a:r>
          </a:p>
          <a:p>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0" y="0"/>
            <a:ext cx="9144000" cy="353943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Matthew 3:13 Then Jesus came from Galilee to John at the Jordan to be baptized by him.  </a:t>
            </a:r>
            <a:r>
              <a:rPr lang="en-US" baseline="30000" dirty="0"/>
              <a:t>14</a:t>
            </a:r>
            <a:r>
              <a:rPr lang="en-US" dirty="0"/>
              <a:t> And John </a:t>
            </a:r>
            <a:r>
              <a:rPr lang="en-US" i="1" dirty="0"/>
              <a:t>tried to </a:t>
            </a:r>
            <a:r>
              <a:rPr lang="en-US" dirty="0"/>
              <a:t>prevent Him, saying, "I need to be baptized by You, and are You coming to me?"  </a:t>
            </a:r>
            <a:r>
              <a:rPr lang="en-US" baseline="30000" dirty="0"/>
              <a:t>15</a:t>
            </a:r>
            <a:r>
              <a:rPr lang="en-US" dirty="0"/>
              <a:t> But Jesus answered and said to him, "Permit </a:t>
            </a:r>
            <a:r>
              <a:rPr lang="en-US" i="1" dirty="0"/>
              <a:t>it to be so </a:t>
            </a:r>
            <a:r>
              <a:rPr lang="en-US" dirty="0"/>
              <a:t>now, for thus it is fitting for us to fulfill all righteousness." Then he allowed Him.</a:t>
            </a:r>
          </a:p>
          <a:p>
            <a:r>
              <a:rPr lang="en-US" dirty="0"/>
              <a:t> </a:t>
            </a:r>
          </a:p>
        </p:txBody>
      </p: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0" y="0"/>
            <a:ext cx="9144000" cy="5238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eaLnBrk="1" hangingPunct="1"/>
            <a:endParaRPr lang="en-US"/>
          </a:p>
        </p:txBody>
      </p:sp>
      <p:pic>
        <p:nvPicPr>
          <p:cNvPr id="3074" name="Picture 2" descr="https://encrypted-tbn0.gstatic.com/images?q=tbn:ANd9GcSeVOiSwFMNfRjawfCg3SIkYdKclhnDM86JiASOSknvcNNU3U3mb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0782"/>
            <a:ext cx="6612507" cy="4953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0" y="0"/>
            <a:ext cx="9144000" cy="310854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Luke 3:21 When all the people were baptized, it came to pass that Jesus also was baptized; and while He prayed, the heaven was opened.  </a:t>
            </a:r>
            <a:r>
              <a:rPr lang="en-US" baseline="30000" dirty="0"/>
              <a:t>22</a:t>
            </a:r>
            <a:r>
              <a:rPr lang="en-US" dirty="0"/>
              <a:t> And the Holy Spirit descended in bodily form like a dove upon Him, and a voice came from heaven which said, "You are My beloved Son; in You I am well pleased."</a:t>
            </a:r>
          </a:p>
        </p:txBody>
      </p: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0" y="0"/>
            <a:ext cx="9144000" cy="224676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John 5:18 Therefore the Jews sought all the more to kill Him, because He not only broke the Sabbath, but also said that God was His Father, making Himself equal with God.</a:t>
            </a:r>
          </a:p>
          <a:p>
            <a:r>
              <a:rPr lang="en-US" dirty="0"/>
              <a:t> </a:t>
            </a:r>
          </a:p>
        </p:txBody>
      </p: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0" y="0"/>
            <a:ext cx="9144000" cy="5238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eaLnBrk="1" hangingPunct="1"/>
            <a:endParaRPr lang="en-US"/>
          </a:p>
        </p:txBody>
      </p:sp>
      <p:pic>
        <p:nvPicPr>
          <p:cNvPr id="4098" name="Picture 2" descr="http://www.catholicmannight.com/wp-content/uploads/2013/01/Jesus-Baptized-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0"/>
            <a:ext cx="8229600" cy="617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1735187"/>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0" y="0"/>
            <a:ext cx="9144000" cy="267765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Matthew 7:21  " Not everyone who says to Me, 'Lord, Lord,' shall enter the kingdom of heaven, but he who does the will of My Father in heaven.</a:t>
            </a:r>
          </a:p>
          <a:p>
            <a:r>
              <a:rPr lang="en-US" dirty="0"/>
              <a:t> </a:t>
            </a:r>
          </a:p>
          <a:p>
            <a:r>
              <a:rPr lang="en-US" dirty="0"/>
              <a:t>Revelation 2:10  Be faithful until death, and I will give you the crown of life.</a:t>
            </a:r>
          </a:p>
        </p:txBody>
      </p:sp>
    </p:spTree>
    <p:extLst>
      <p:ext uri="{BB962C8B-B14F-4D97-AF65-F5344CB8AC3E}">
        <p14:creationId xmlns:p14="http://schemas.microsoft.com/office/powerpoint/2010/main" val="3751638060"/>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0" y="0"/>
            <a:ext cx="9144000" cy="5238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eaLnBrk="1" hangingPunct="1"/>
            <a:endParaRPr lang="en-US"/>
          </a:p>
        </p:txBody>
      </p:sp>
      <p:pic>
        <p:nvPicPr>
          <p:cNvPr id="5122" name="Picture 2" descr="http://ubdavid.org/youthworld/winners1/graphics/4_baptis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1737" y="152399"/>
            <a:ext cx="5560525" cy="4691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9801545"/>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0" y="0"/>
            <a:ext cx="9144000" cy="138499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Luke 3:23 Now Jesus Himself began </a:t>
            </a:r>
            <a:r>
              <a:rPr lang="en-US" i="1" dirty="0"/>
              <a:t>His ministry at </a:t>
            </a:r>
            <a:r>
              <a:rPr lang="en-US" dirty="0"/>
              <a:t>about thirty years of age, being (as was supposed) </a:t>
            </a:r>
            <a:r>
              <a:rPr lang="en-US" i="1" dirty="0"/>
              <a:t>the </a:t>
            </a:r>
            <a:r>
              <a:rPr lang="en-US" dirty="0"/>
              <a:t>son of Joseph, </a:t>
            </a:r>
            <a:r>
              <a:rPr lang="en-US" i="1" dirty="0"/>
              <a:t>the son </a:t>
            </a:r>
            <a:r>
              <a:rPr lang="en-US" dirty="0"/>
              <a:t>of </a:t>
            </a:r>
            <a:r>
              <a:rPr lang="en-US" dirty="0" err="1"/>
              <a:t>Heli</a:t>
            </a:r>
            <a:r>
              <a:rPr lang="en-US" dirty="0"/>
              <a:t>,</a:t>
            </a:r>
          </a:p>
        </p:txBody>
      </p:sp>
    </p:spTree>
    <p:extLst>
      <p:ext uri="{BB962C8B-B14F-4D97-AF65-F5344CB8AC3E}">
        <p14:creationId xmlns:p14="http://schemas.microsoft.com/office/powerpoint/2010/main" val="485741978"/>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0" y="0"/>
            <a:ext cx="9144000" cy="5238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eaLnBrk="1" hangingPunct="1"/>
            <a:endParaRPr lang="en-US"/>
          </a:p>
        </p:txBody>
      </p:sp>
    </p:spTree>
    <p:extLst>
      <p:ext uri="{BB962C8B-B14F-4D97-AF65-F5344CB8AC3E}">
        <p14:creationId xmlns:p14="http://schemas.microsoft.com/office/powerpoint/2010/main" val="962040795"/>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0" y="0"/>
            <a:ext cx="9144000" cy="5238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eaLnBrk="1" hangingPunct="1"/>
            <a:endParaRPr lang="en-US"/>
          </a:p>
        </p:txBody>
      </p:sp>
    </p:spTree>
    <p:extLst>
      <p:ext uri="{BB962C8B-B14F-4D97-AF65-F5344CB8AC3E}">
        <p14:creationId xmlns:p14="http://schemas.microsoft.com/office/powerpoint/2010/main" val="1942208417"/>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0" y="0"/>
            <a:ext cx="9144000" cy="5238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eaLnBrk="1" hangingPunct="1"/>
            <a:endParaRPr lang="en-US"/>
          </a:p>
        </p:txBody>
      </p:sp>
    </p:spTree>
    <p:extLst>
      <p:ext uri="{BB962C8B-B14F-4D97-AF65-F5344CB8AC3E}">
        <p14:creationId xmlns:p14="http://schemas.microsoft.com/office/powerpoint/2010/main" val="2951253753"/>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0" y="0"/>
            <a:ext cx="9144000" cy="353943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Luke 3:1  Now in the fifteenth year of the reign of Tiberius Caesar, Pontius Pilate being governor of Judea, Herod being tetrarch of Galilee, his brother Philip tetrarch of </a:t>
            </a:r>
            <a:r>
              <a:rPr lang="en-US" dirty="0" err="1"/>
              <a:t>Iturea</a:t>
            </a:r>
            <a:r>
              <a:rPr lang="en-US" dirty="0"/>
              <a:t> </a:t>
            </a:r>
            <a:r>
              <a:rPr lang="en-US" dirty="0" smtClean="0"/>
              <a:t>and </a:t>
            </a:r>
            <a:r>
              <a:rPr lang="en-US" dirty="0"/>
              <a:t>the region of </a:t>
            </a:r>
            <a:r>
              <a:rPr lang="en-US" dirty="0" err="1" smtClean="0"/>
              <a:t>Trachonitis</a:t>
            </a:r>
            <a:r>
              <a:rPr lang="en-US" dirty="0" smtClean="0"/>
              <a:t>, </a:t>
            </a:r>
            <a:r>
              <a:rPr lang="en-US" dirty="0"/>
              <a:t>and </a:t>
            </a:r>
            <a:r>
              <a:rPr lang="en-US" dirty="0" err="1"/>
              <a:t>Lysanias</a:t>
            </a:r>
            <a:r>
              <a:rPr lang="en-US" dirty="0"/>
              <a:t> tetrarch of Abilene,  </a:t>
            </a:r>
            <a:r>
              <a:rPr lang="en-US" baseline="30000" dirty="0"/>
              <a:t>2</a:t>
            </a:r>
            <a:r>
              <a:rPr lang="en-US" dirty="0"/>
              <a:t> while </a:t>
            </a:r>
            <a:r>
              <a:rPr lang="en-US" dirty="0" err="1"/>
              <a:t>Annas</a:t>
            </a:r>
            <a:r>
              <a:rPr lang="en-US" dirty="0"/>
              <a:t> and Caiaphas were high priests, the word of God came to John the son of Zacharias in the wilderness.</a:t>
            </a:r>
          </a:p>
        </p:txBody>
      </p: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0" y="0"/>
            <a:ext cx="9144000" cy="304698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marL="342900" lvl="0" indent="-342900">
              <a:buFont typeface="Arial" pitchFamily="34" charset="0"/>
              <a:buChar char="•"/>
            </a:pPr>
            <a:r>
              <a:rPr lang="en-US" sz="2400" dirty="0"/>
              <a:t>Pontius Pilate, Roman Governor of Judaea (26 A.D. to 36 A.D.). </a:t>
            </a:r>
          </a:p>
          <a:p>
            <a:pPr marL="342900" lvl="0" indent="-342900">
              <a:buFont typeface="Arial" pitchFamily="34" charset="0"/>
              <a:buChar char="•"/>
            </a:pPr>
            <a:r>
              <a:rPr lang="en-US" sz="2400" dirty="0"/>
              <a:t>Herod (Antipas), tetrarch of Galilee (4 B.C. to 39 A.D.). </a:t>
            </a:r>
            <a:r>
              <a:rPr lang="en-US" sz="2400" i="1" dirty="0"/>
              <a:t>This is the Herod that would John’s head put on a platter. </a:t>
            </a:r>
            <a:r>
              <a:rPr lang="en-US" sz="2400" dirty="0"/>
              <a:t> </a:t>
            </a:r>
          </a:p>
          <a:p>
            <a:pPr marL="342900" lvl="0" indent="-342900">
              <a:buFont typeface="Arial" pitchFamily="34" charset="0"/>
              <a:buChar char="•"/>
            </a:pPr>
            <a:r>
              <a:rPr lang="en-US" sz="2400" dirty="0"/>
              <a:t>Philip, tetrarch of </a:t>
            </a:r>
            <a:r>
              <a:rPr lang="en-US" sz="2400" dirty="0" err="1"/>
              <a:t>Iturea</a:t>
            </a:r>
            <a:r>
              <a:rPr lang="en-US" sz="2400" dirty="0"/>
              <a:t> (</a:t>
            </a:r>
            <a:r>
              <a:rPr lang="en-US" sz="2400" dirty="0" err="1"/>
              <a:t>iht</a:t>
            </a:r>
            <a:r>
              <a:rPr lang="en-US" sz="2400" dirty="0"/>
              <a:t> you </a:t>
            </a:r>
            <a:r>
              <a:rPr lang="en-US" sz="2400" dirty="0" err="1"/>
              <a:t>REE</a:t>
            </a:r>
            <a:r>
              <a:rPr lang="en-US" sz="2400" dirty="0"/>
              <a:t> ah) (4 B.C. to 34 A.D.).</a:t>
            </a:r>
          </a:p>
          <a:p>
            <a:pPr marL="342900" lvl="0" indent="-342900">
              <a:buFont typeface="Arial" pitchFamily="34" charset="0"/>
              <a:buChar char="•"/>
            </a:pPr>
            <a:r>
              <a:rPr lang="en-US" sz="2400" dirty="0" err="1"/>
              <a:t>Lysanias</a:t>
            </a:r>
            <a:r>
              <a:rPr lang="en-US" sz="2400" dirty="0"/>
              <a:t>, tetrarch of Abilene (not certainly known). </a:t>
            </a:r>
          </a:p>
        </p:txBody>
      </p: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0" y="0"/>
            <a:ext cx="9144000" cy="569386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marL="342900" lvl="0" indent="-342900">
              <a:buFont typeface="Arial" pitchFamily="34" charset="0"/>
              <a:buChar char="•"/>
            </a:pPr>
            <a:r>
              <a:rPr lang="en-US" dirty="0" err="1"/>
              <a:t>Annas</a:t>
            </a:r>
            <a:r>
              <a:rPr lang="en-US" dirty="0"/>
              <a:t> and Caiaphas, high priests in Jerusalem: </a:t>
            </a:r>
            <a:r>
              <a:rPr lang="en-US" dirty="0" err="1"/>
              <a:t>Annas</a:t>
            </a:r>
            <a:r>
              <a:rPr lang="en-US" dirty="0"/>
              <a:t> was high priest from 7 B.C., and although deposed in 15 A.D., continued to be recognized by the Jews as the true high priest. Caiaphas was only one of five sons and sons-in-law of </a:t>
            </a:r>
            <a:r>
              <a:rPr lang="en-US" dirty="0" err="1"/>
              <a:t>Annas</a:t>
            </a:r>
            <a:r>
              <a:rPr lang="en-US" dirty="0"/>
              <a:t>, among whom the high priesthood was rotated during New Testament times. Caiaphas was named high priest, perhaps briefly, in 18 A.D.; and </a:t>
            </a:r>
            <a:r>
              <a:rPr lang="en-US" dirty="0" err="1"/>
              <a:t>Dummelow</a:t>
            </a:r>
            <a:r>
              <a:rPr lang="en-US" dirty="0"/>
              <a:t> stated that he was appointed "before 26 A.D., being deposed in 37 A.D." Significantly, Luke regarded </a:t>
            </a:r>
            <a:r>
              <a:rPr lang="en-US" dirty="0" err="1"/>
              <a:t>Annas</a:t>
            </a:r>
            <a:r>
              <a:rPr lang="en-US" dirty="0"/>
              <a:t> and Caiaphas as joint-high priests, corresponding exactly with statements in John. </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0" y="0"/>
            <a:ext cx="9144000" cy="310854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lvl="0"/>
            <a:r>
              <a:rPr lang="en-US" dirty="0"/>
              <a:t>Pontius Pilate, Roman Governor of </a:t>
            </a:r>
            <a:r>
              <a:rPr lang="en-US" dirty="0" smtClean="0"/>
              <a:t>Judaea</a:t>
            </a:r>
          </a:p>
          <a:p>
            <a:pPr lvl="0"/>
            <a:r>
              <a:rPr lang="en-US" dirty="0" smtClean="0"/>
              <a:t>(</a:t>
            </a:r>
            <a:r>
              <a:rPr lang="en-US" dirty="0"/>
              <a:t>26 A.D. to 36 A.D.). </a:t>
            </a:r>
            <a:endParaRPr lang="en-US" dirty="0" smtClean="0"/>
          </a:p>
          <a:p>
            <a:pPr lvl="0"/>
            <a:endParaRPr lang="en-US" dirty="0"/>
          </a:p>
          <a:p>
            <a:pPr lvl="0"/>
            <a:r>
              <a:rPr lang="en-US" dirty="0" smtClean="0"/>
              <a:t>3.5 years – 36 = 32 A.D. </a:t>
            </a:r>
          </a:p>
          <a:p>
            <a:pPr lvl="0"/>
            <a:endParaRPr lang="en-US" dirty="0"/>
          </a:p>
          <a:p>
            <a:pPr lvl="0"/>
            <a:r>
              <a:rPr lang="en-US" dirty="0" smtClean="0"/>
              <a:t>Earliest their ministries could begin 26 A.D. and the latest 32 A.D.</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26297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eaLnBrk="1" hangingPunct="1"/>
            <a:r>
              <a:rPr lang="en-US" sz="2400" dirty="0"/>
              <a:t>Tiberius Caesar </a:t>
            </a:r>
            <a:endParaRPr lang="en-US" sz="2400" dirty="0" smtClean="0"/>
          </a:p>
          <a:p>
            <a:pPr eaLnBrk="1" hangingPunct="1"/>
            <a:endParaRPr lang="en-US" sz="2400" dirty="0"/>
          </a:p>
          <a:p>
            <a:pPr marL="457200" indent="-457200" eaLnBrk="1" hangingPunct="1">
              <a:buFont typeface="Arial" pitchFamily="34" charset="0"/>
              <a:buChar char="•"/>
            </a:pPr>
            <a:r>
              <a:rPr lang="en-US" sz="2400" dirty="0" smtClean="0"/>
              <a:t>Began </a:t>
            </a:r>
            <a:r>
              <a:rPr lang="en-US" sz="2400" dirty="0"/>
              <a:t>his reign on Sep. 17 A.D. 14. </a:t>
            </a:r>
            <a:endParaRPr lang="en-US" sz="2400" dirty="0" smtClean="0"/>
          </a:p>
          <a:p>
            <a:pPr marL="457200" indent="-457200" eaLnBrk="1" hangingPunct="1">
              <a:buFont typeface="Arial" pitchFamily="34" charset="0"/>
              <a:buChar char="•"/>
            </a:pPr>
            <a:r>
              <a:rPr lang="en-US" sz="2400" dirty="0"/>
              <a:t>Luke 3:23 tells us that Jesus was about 30 years old when He began His ministry. </a:t>
            </a:r>
            <a:endParaRPr lang="en-US" sz="2400" dirty="0" smtClean="0"/>
          </a:p>
          <a:p>
            <a:pPr marL="457200" indent="-457200" eaLnBrk="1" hangingPunct="1">
              <a:buFont typeface="Arial" pitchFamily="34" charset="0"/>
              <a:buChar char="•"/>
            </a:pPr>
            <a:endParaRPr lang="en-US" sz="2400" dirty="0"/>
          </a:p>
          <a:p>
            <a:pPr eaLnBrk="1" hangingPunct="1"/>
            <a:r>
              <a:rPr lang="en-US" sz="2400" dirty="0" smtClean="0"/>
              <a:t>The 6</a:t>
            </a:r>
            <a:r>
              <a:rPr lang="en-US" sz="2400" baseline="30000" dirty="0" smtClean="0"/>
              <a:t>th</a:t>
            </a:r>
            <a:r>
              <a:rPr lang="en-US" sz="2400" dirty="0" smtClean="0"/>
              <a:t> century monk </a:t>
            </a:r>
            <a:r>
              <a:rPr lang="en-US" sz="2400" dirty="0"/>
              <a:t>added 15 years to 14. A.D., which would put the beginning of John’s and Jesus’s ministry around A.D. 29. Since Jesus was about 30, he counted backwards 30 years starting at A.D. 30 and made that the beginning of the A.D. </a:t>
            </a:r>
            <a:r>
              <a:rPr lang="en-US" sz="2400" dirty="0" smtClean="0"/>
              <a:t>calendar.</a:t>
            </a:r>
          </a:p>
          <a:p>
            <a:pPr eaLnBrk="1" hangingPunct="1"/>
            <a:endParaRPr lang="en-US" sz="2400" dirty="0" smtClean="0"/>
          </a:p>
          <a:p>
            <a:pPr eaLnBrk="1" hangingPunct="1"/>
            <a:r>
              <a:rPr lang="en-US" sz="2400" dirty="0"/>
              <a:t>If you add three and </a:t>
            </a:r>
            <a:r>
              <a:rPr lang="en-US" sz="2400"/>
              <a:t>half </a:t>
            </a:r>
            <a:r>
              <a:rPr lang="en-US" sz="2400" smtClean="0"/>
              <a:t>years to </a:t>
            </a:r>
            <a:r>
              <a:rPr lang="en-US" sz="2400" dirty="0"/>
              <a:t>A.D. 30, then you have the church being established in A.D. 33.</a:t>
            </a:r>
            <a:endParaRPr lang="en-US" sz="2400" dirty="0"/>
          </a:p>
        </p:txBody>
      </p: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94">
                                            <p:txEl>
                                              <p:pRg st="5" end="5"/>
                                            </p:txEl>
                                          </p:spTgt>
                                        </p:tgtEl>
                                        <p:attrNameLst>
                                          <p:attrName>style.visibility</p:attrName>
                                        </p:attrNameLst>
                                      </p:cBhvr>
                                      <p:to>
                                        <p:strVal val="visible"/>
                                      </p:to>
                                    </p:set>
                                    <p:animEffect transition="in" filter="fade">
                                      <p:cBhvr>
                                        <p:cTn id="7" dur="500"/>
                                        <p:tgtEl>
                                          <p:spTgt spid="8194">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194">
                                            <p:txEl>
                                              <p:pRg st="7" end="7"/>
                                            </p:txEl>
                                          </p:spTgt>
                                        </p:tgtEl>
                                        <p:attrNameLst>
                                          <p:attrName>style.visibility</p:attrName>
                                        </p:attrNameLst>
                                      </p:cBhvr>
                                      <p:to>
                                        <p:strVal val="visible"/>
                                      </p:to>
                                    </p:set>
                                    <p:animEffect transition="in" filter="fade">
                                      <p:cBhvr>
                                        <p:cTn id="12" dur="500"/>
                                        <p:tgtEl>
                                          <p:spTgt spid="819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0" y="0"/>
            <a:ext cx="9144000" cy="397031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Tiberius began his joint reign with Augustus Caesar in A.D. 11. As the Encyclopedia Britannica points out</a:t>
            </a:r>
            <a:r>
              <a:rPr lang="en-US" dirty="0" smtClean="0"/>
              <a:t>:</a:t>
            </a:r>
          </a:p>
          <a:p>
            <a:endParaRPr lang="en-US" dirty="0"/>
          </a:p>
          <a:p>
            <a:r>
              <a:rPr lang="en-US" dirty="0"/>
              <a:t>From the beginning of 11, when he celebrated a magnificent triumph, to the time of the emperor's death in 14, Tiberius remained almost entirely in Italy, and held rather the position of joint-emperor than that of expectant heir. </a:t>
            </a:r>
          </a:p>
        </p:txBody>
      </p: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ahoma"/>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bg1"/>
            </a:solidFill>
            <a:effectLst/>
            <a:latin typeface="Tahoma"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bg1"/>
            </a:solidFill>
            <a:effectLst/>
            <a:latin typeface="Tahoma"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3994</TotalTime>
  <Words>1657</Words>
  <Application>Microsoft Office PowerPoint</Application>
  <PresentationFormat>On-screen Show (4:3)</PresentationFormat>
  <Paragraphs>59</Paragraphs>
  <Slides>36</Slides>
  <Notes>0</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vvvv</dc:creator>
  <cp:lastModifiedBy>Patsy</cp:lastModifiedBy>
  <cp:revision>51</cp:revision>
  <dcterms:created xsi:type="dcterms:W3CDTF">2006-12-19T00:50:39Z</dcterms:created>
  <dcterms:modified xsi:type="dcterms:W3CDTF">2013-03-31T02:41:23Z</dcterms:modified>
</cp:coreProperties>
</file>